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8" r:id="rId2"/>
    <p:sldId id="262" r:id="rId3"/>
    <p:sldId id="263" r:id="rId4"/>
    <p:sldId id="264" r:id="rId5"/>
    <p:sldId id="292" r:id="rId6"/>
    <p:sldId id="261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岱 猫猫" initials="岱" lastIdx="1" clrIdx="0">
    <p:extLst>
      <p:ext uri="{19B8F6BF-5375-455C-9EA6-DF929625EA0E}">
        <p15:presenceInfo xmlns:p15="http://schemas.microsoft.com/office/powerpoint/2012/main" userId="b6d01c29efffa2d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86" autoAdjust="0"/>
    <p:restoredTop sz="95238" autoAdjust="0"/>
  </p:normalViewPr>
  <p:slideViewPr>
    <p:cSldViewPr snapToGrid="0">
      <p:cViewPr varScale="1">
        <p:scale>
          <a:sx n="84" d="100"/>
          <a:sy n="84" d="100"/>
        </p:scale>
        <p:origin x="18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F9E6D-18F1-42F6-8332-85ACE5E29BCF}" type="datetimeFigureOut">
              <a:rPr lang="zh-CN" altLang="en-US" smtClean="0"/>
              <a:t>2021/8/26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95358-4BCC-4362-BF54-F62B9D76BE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461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95358-4BCC-4362-BF54-F62B9D76BE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962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95358-4BCC-4362-BF54-F62B9D76BE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788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95358-4BCC-4362-BF54-F62B9D76BE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551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95358-4BCC-4362-BF54-F62B9D76BE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92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95358-4BCC-4362-BF54-F62B9D76BE1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046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95358-4BCC-4362-BF54-F62B9D76BE1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153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95358-4BCC-4362-BF54-F62B9D76BE1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755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95358-4BCC-4362-BF54-F62B9D76BE1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78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95358-4BCC-4362-BF54-F62B9D76BE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864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95358-4BCC-4362-BF54-F62B9D76BE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022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95358-4BCC-4362-BF54-F62B9D76BE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674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95358-4BCC-4362-BF54-F62B9D76BE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831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95358-4BCC-4362-BF54-F62B9D76BE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232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95358-4BCC-4362-BF54-F62B9D76BE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199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95358-4BCC-4362-BF54-F62B9D76BE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034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95358-4BCC-4362-BF54-F62B9D76BE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08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9CCEC-B564-4C6A-BEBF-25D66BCE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08EB7A-2E69-4642-B1D8-AB1422E94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A4CBFF-D3EF-4701-8A93-DFC6B84CB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D3C7-E199-40FC-B43F-336CF0105B18}" type="datetimeFigureOut">
              <a:rPr lang="zh-CN" altLang="en-US" smtClean="0"/>
              <a:t>2021/8/26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0BF465-DDAB-43B6-A584-98F30BBD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62E2A1-BBB5-4C2B-9D94-DF4B7154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2DB5A-D999-4921-BC20-4E36B0361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01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1ACA2-7BC6-4BF0-93BC-D98A726B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67DD2E-C518-44C0-A6D6-921C99639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FEDC02-9085-454F-9880-7225B45BA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D3C7-E199-40FC-B43F-336CF0105B18}" type="datetimeFigureOut">
              <a:rPr lang="zh-CN" altLang="en-US" smtClean="0"/>
              <a:t>2021/8/26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01BA53-E560-4024-B759-58F672884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02C218-7DDD-4ACE-AC82-224FBCC8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2DB5A-D999-4921-BC20-4E36B0361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29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18659C8-4A57-47AE-91FB-58E2F9D918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B1DFE10-9B62-4A22-A43E-241652602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E5DCB0-97C2-4D3C-83CB-F33560CA2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D3C7-E199-40FC-B43F-336CF0105B18}" type="datetimeFigureOut">
              <a:rPr lang="zh-CN" altLang="en-US" smtClean="0"/>
              <a:t>2021/8/26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175341-B473-416B-AF84-E09859308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6509EB-29C5-4BEA-92D7-16D28388D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2DB5A-D999-4921-BC20-4E36B0361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550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69F63D-7632-419B-A8D1-6100689A8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E1B8EC-87C3-41E8-9194-6902D5096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3C04B6-7BF6-41E9-8059-727C78C59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D3C7-E199-40FC-B43F-336CF0105B18}" type="datetimeFigureOut">
              <a:rPr lang="zh-CN" altLang="en-US" smtClean="0"/>
              <a:t>2021/8/26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75665E-9458-46E2-A033-03F48A58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2FE562-D373-4D6E-816C-38A98784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2DB5A-D999-4921-BC20-4E36B0361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77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3C2265-AA63-482D-A4B1-C13F1D19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FC37AC-E6DE-4E58-BC19-C032905BE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985661-37DA-4445-9709-66EBB17EE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D3C7-E199-40FC-B43F-336CF0105B18}" type="datetimeFigureOut">
              <a:rPr lang="zh-CN" altLang="en-US" smtClean="0"/>
              <a:t>2021/8/26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EB0BEE-D8F2-4ED9-B5BA-CF283029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8CE1D6-EA02-435E-A219-15BE8D5AC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2DB5A-D999-4921-BC20-4E36B0361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7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D987A-D70C-433B-9FB6-5F6436C6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3F1A54-4577-490F-9079-339742782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613DA2-B33F-43CB-9EDC-258F3068B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9F20B2-1FF8-4535-AD19-9426B8674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D3C7-E199-40FC-B43F-336CF0105B18}" type="datetimeFigureOut">
              <a:rPr lang="zh-CN" altLang="en-US" smtClean="0"/>
              <a:t>2021/8/26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B56726-97E4-4D12-9776-9C02760BD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63A195-570D-4939-88E3-42E1586A8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2DB5A-D999-4921-BC20-4E36B0361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090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1233FA-A1FE-4BB0-9779-D4F8E0B1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9C79F4-547B-41F8-A347-C474AE070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925A67-C9E8-4E6D-9D5D-D6F7D5695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EA578D6-7E2E-4A9B-A6A7-440BD9F904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7C0763-C2D1-49E3-A0E5-829723251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6C32994-2902-4982-9A8C-BF49D35CD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D3C7-E199-40FC-B43F-336CF0105B18}" type="datetimeFigureOut">
              <a:rPr lang="zh-CN" altLang="en-US" smtClean="0"/>
              <a:t>2021/8/26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20DE1A3-A303-461D-90A4-EFDC65FF6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4BD8066-ACEE-4E0A-944A-E775C5C6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2DB5A-D999-4921-BC20-4E36B0361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323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742194-006D-43C9-A868-218C8831B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8763C0-0801-48D4-B6D4-736D10218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D3C7-E199-40FC-B43F-336CF0105B18}" type="datetimeFigureOut">
              <a:rPr lang="zh-CN" altLang="en-US" smtClean="0"/>
              <a:t>2021/8/26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3B21E1-1034-4001-846A-484B72458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148399-7A9E-445C-AB74-15AC0A8E7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2DB5A-D999-4921-BC20-4E36B0361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754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B37428-AD6E-42E0-AF67-4A023EF2B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D3C7-E199-40FC-B43F-336CF0105B18}" type="datetimeFigureOut">
              <a:rPr lang="zh-CN" altLang="en-US" smtClean="0"/>
              <a:t>2021/8/26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A86261-408A-4531-9781-80BE939A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6F1EF1-3BF1-4102-B400-2DC23BBA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2DB5A-D999-4921-BC20-4E36B0361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44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8A7BA-F108-4EDA-8C8B-BBCEE809D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82541D-3CD7-488C-A92C-3153CE66B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2171DB-FF78-4C8F-B630-73FF5849A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F17BE7-37CC-4833-A66E-5A4A085E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D3C7-E199-40FC-B43F-336CF0105B18}" type="datetimeFigureOut">
              <a:rPr lang="zh-CN" altLang="en-US" smtClean="0"/>
              <a:t>2021/8/26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DF48F-5C1B-4B7D-B166-AEED90E7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15F2BD-369D-463B-BB4F-9BF19DA1D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2DB5A-D999-4921-BC20-4E36B0361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944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CAB05-752D-40F9-BA85-44B670572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9BB00AF-58A8-4762-9904-0336B9BE3E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DCBE34-9FD8-41AB-AA32-94C8AE127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09FD81-EA7F-45EE-8B31-43F1C3003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FD3C7-E199-40FC-B43F-336CF0105B18}" type="datetimeFigureOut">
              <a:rPr lang="zh-CN" altLang="en-US" smtClean="0"/>
              <a:t>2021/8/26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3B2E1F-700E-43F6-A04A-01735615A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8E1C9E-EB27-4928-B61C-70A15C4F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2DB5A-D999-4921-BC20-4E36B0361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31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F0066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4687FA8-A358-4618-8268-07ADE119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FF64D3-E088-43D5-960C-3C82D4342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A068BD-8FDC-411A-B252-CAA9A3803D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FD3C7-E199-40FC-B43F-336CF0105B18}" type="datetimeFigureOut">
              <a:rPr lang="zh-CN" altLang="en-US" smtClean="0"/>
              <a:t>2021/8/26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1B499A-B4E4-4C4D-BAB6-F1687A2A2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E04C03-C8F3-4332-85E7-FEF1B98EB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2DB5A-D999-4921-BC20-4E36B03615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68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4C6E9876-BE8E-49D9-B4E7-BE79F0B467B3}"/>
              </a:ext>
            </a:extLst>
          </p:cNvPr>
          <p:cNvGrpSpPr/>
          <p:nvPr/>
        </p:nvGrpSpPr>
        <p:grpSpPr>
          <a:xfrm>
            <a:off x="-7266263" y="-4077739"/>
            <a:ext cx="27370523" cy="15699033"/>
            <a:chOff x="-6459205" y="-3382585"/>
            <a:chExt cx="25631002" cy="14701288"/>
          </a:xfrm>
        </p:grpSpPr>
        <p:sp>
          <p:nvSpPr>
            <p:cNvPr id="5" name="流程图: 决策 4">
              <a:extLst>
                <a:ext uri="{FF2B5EF4-FFF2-40B4-BE49-F238E27FC236}">
                  <a16:creationId xmlns:a16="http://schemas.microsoft.com/office/drawing/2014/main" id="{CAB58F8B-5FC1-4A5C-9142-F4EED4BAF54F}"/>
                </a:ext>
              </a:extLst>
            </p:cNvPr>
            <p:cNvSpPr/>
            <p:nvPr/>
          </p:nvSpPr>
          <p:spPr>
            <a:xfrm rot="1304112">
              <a:off x="-6459205" y="-3382585"/>
              <a:ext cx="12456110" cy="7824078"/>
            </a:xfrm>
            <a:prstGeom prst="flowChartDecision">
              <a:avLst/>
            </a:prstGeom>
            <a:pattFill prst="pct5">
              <a:fgClr>
                <a:srgbClr val="FF0066"/>
              </a:fgClr>
              <a:bgClr>
                <a:srgbClr val="FFFF00"/>
              </a:bgClr>
            </a:pattFill>
            <a:ln w="4762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决策 5">
              <a:extLst>
                <a:ext uri="{FF2B5EF4-FFF2-40B4-BE49-F238E27FC236}">
                  <a16:creationId xmlns:a16="http://schemas.microsoft.com/office/drawing/2014/main" id="{91A9C8F8-C7A1-4171-B972-592AB2BEA64C}"/>
                </a:ext>
              </a:extLst>
            </p:cNvPr>
            <p:cNvSpPr/>
            <p:nvPr/>
          </p:nvSpPr>
          <p:spPr>
            <a:xfrm rot="1304112">
              <a:off x="2394469" y="-2445646"/>
              <a:ext cx="12456110" cy="7824078"/>
            </a:xfrm>
            <a:prstGeom prst="flowChartDecision">
              <a:avLst/>
            </a:prstGeom>
            <a:pattFill prst="solidDmnd">
              <a:fgClr>
                <a:schemeClr val="tx1"/>
              </a:fgClr>
              <a:bgClr>
                <a:srgbClr val="FF0066"/>
              </a:bgClr>
            </a:pattFill>
            <a:ln w="4762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流程图: 决策 6">
              <a:extLst>
                <a:ext uri="{FF2B5EF4-FFF2-40B4-BE49-F238E27FC236}">
                  <a16:creationId xmlns:a16="http://schemas.microsoft.com/office/drawing/2014/main" id="{974E671E-26CB-4114-BAC9-B7AC7DE8B627}"/>
                </a:ext>
              </a:extLst>
            </p:cNvPr>
            <p:cNvSpPr/>
            <p:nvPr/>
          </p:nvSpPr>
          <p:spPr>
            <a:xfrm rot="1304112">
              <a:off x="-2161137" y="2557687"/>
              <a:ext cx="12456110" cy="7824078"/>
            </a:xfrm>
            <a:prstGeom prst="flowChartDecision">
              <a:avLst/>
            </a:prstGeom>
            <a:pattFill prst="pct5">
              <a:fgClr>
                <a:schemeClr val="bg1"/>
              </a:fgClr>
              <a:bgClr>
                <a:srgbClr val="FF0066"/>
              </a:bgClr>
            </a:pattFill>
            <a:ln w="4762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流程图: 决策 7">
              <a:extLst>
                <a:ext uri="{FF2B5EF4-FFF2-40B4-BE49-F238E27FC236}">
                  <a16:creationId xmlns:a16="http://schemas.microsoft.com/office/drawing/2014/main" id="{3A394674-4F9A-4FDF-829F-B8B80BA48E5D}"/>
                </a:ext>
              </a:extLst>
            </p:cNvPr>
            <p:cNvSpPr/>
            <p:nvPr/>
          </p:nvSpPr>
          <p:spPr>
            <a:xfrm rot="1304112">
              <a:off x="6715687" y="3494625"/>
              <a:ext cx="12456110" cy="7824078"/>
            </a:xfrm>
            <a:prstGeom prst="flowChartDecision">
              <a:avLst/>
            </a:prstGeom>
            <a:pattFill prst="pct10">
              <a:fgClr>
                <a:schemeClr val="bg1"/>
              </a:fgClr>
              <a:bgClr>
                <a:schemeClr val="accent5"/>
              </a:bgClr>
            </a:pattFill>
            <a:ln w="4762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107E96F-B0C5-44F5-A42F-77B4341B341F}"/>
              </a:ext>
            </a:extLst>
          </p:cNvPr>
          <p:cNvGrpSpPr/>
          <p:nvPr/>
        </p:nvGrpSpPr>
        <p:grpSpPr>
          <a:xfrm rot="21103132">
            <a:off x="205972" y="872464"/>
            <a:ext cx="10311923" cy="3654765"/>
            <a:chOff x="531394" y="690336"/>
            <a:chExt cx="8256210" cy="365476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6C47F55-E816-43E6-9493-F8EC53465D89}"/>
                </a:ext>
              </a:extLst>
            </p:cNvPr>
            <p:cNvSpPr/>
            <p:nvPr/>
          </p:nvSpPr>
          <p:spPr>
            <a:xfrm>
              <a:off x="531394" y="969188"/>
              <a:ext cx="8242954" cy="122718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69834E8-EBF6-4D40-BF38-DE1F223887F6}"/>
                </a:ext>
              </a:extLst>
            </p:cNvPr>
            <p:cNvSpPr/>
            <p:nvPr/>
          </p:nvSpPr>
          <p:spPr>
            <a:xfrm>
              <a:off x="531396" y="2641099"/>
              <a:ext cx="5324655" cy="14173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6D03DB2-4654-48C8-948D-680C6D72D99D}"/>
                </a:ext>
              </a:extLst>
            </p:cNvPr>
            <p:cNvSpPr txBox="1"/>
            <p:nvPr/>
          </p:nvSpPr>
          <p:spPr>
            <a:xfrm>
              <a:off x="563889" y="690336"/>
              <a:ext cx="8223715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500" dirty="0">
                  <a:ln w="19050"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方正兰亭特黑简体" panose="02000000000000000000" pitchFamily="2" charset="-122"/>
                  <a:ea typeface="方正兰亭特黑简体" panose="02000000000000000000" pitchFamily="2" charset="-122"/>
                </a:rPr>
                <a:t>美国</a:t>
              </a:r>
              <a:r>
                <a:rPr lang="en-US" altLang="zh-CN" sz="11500" dirty="0" err="1">
                  <a:ln w="19050"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方正兰亭特黑简体" panose="02000000000000000000" pitchFamily="2" charset="-122"/>
                  <a:ea typeface="方正兰亭特黑简体" panose="02000000000000000000" pitchFamily="2" charset="-122"/>
                </a:rPr>
                <a:t>PopArt</a:t>
              </a:r>
              <a:endParaRPr lang="zh-CN" altLang="en-US" sz="11500" dirty="0">
                <a:ln w="19050">
                  <a:solidFill>
                    <a:schemeClr val="tx1"/>
                  </a:solidFill>
                </a:ln>
                <a:solidFill>
                  <a:srgbClr val="FF0066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FC88297-E48F-4AF2-BBA3-4FD1B8899D3E}"/>
                </a:ext>
              </a:extLst>
            </p:cNvPr>
            <p:cNvSpPr txBox="1"/>
            <p:nvPr/>
          </p:nvSpPr>
          <p:spPr>
            <a:xfrm>
              <a:off x="605642" y="2483053"/>
              <a:ext cx="5244373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500" dirty="0">
                  <a:ln w="19050"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方正兰亭特黑简体" panose="02000000000000000000" pitchFamily="2" charset="-122"/>
                  <a:ea typeface="方正兰亭特黑简体" panose="02000000000000000000" pitchFamily="2" charset="-122"/>
                </a:rPr>
                <a:t>波普艺术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92A8BF87-FA23-4EC9-AAF7-5A2AD51C7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4997">
            <a:off x="8376800" y="3175802"/>
            <a:ext cx="2932732" cy="2928128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17C63718-C90D-449F-813B-61687173854F}"/>
              </a:ext>
            </a:extLst>
          </p:cNvPr>
          <p:cNvGrpSpPr/>
          <p:nvPr/>
        </p:nvGrpSpPr>
        <p:grpSpPr>
          <a:xfrm>
            <a:off x="490046" y="5467472"/>
            <a:ext cx="6056633" cy="890824"/>
            <a:chOff x="531393" y="4760602"/>
            <a:chExt cx="6056633" cy="890824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B4F355B-686D-4FAA-8509-EDDC5737FFE4}"/>
                </a:ext>
              </a:extLst>
            </p:cNvPr>
            <p:cNvSpPr/>
            <p:nvPr/>
          </p:nvSpPr>
          <p:spPr>
            <a:xfrm>
              <a:off x="531394" y="4760602"/>
              <a:ext cx="1771968" cy="3562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B7B1147-5C02-4062-99A3-326721B36C35}"/>
                </a:ext>
              </a:extLst>
            </p:cNvPr>
            <p:cNvSpPr/>
            <p:nvPr/>
          </p:nvSpPr>
          <p:spPr>
            <a:xfrm>
              <a:off x="531393" y="5154931"/>
              <a:ext cx="6056633" cy="2193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48D6B33-63E8-4B16-898F-7803D42E8CA8}"/>
                </a:ext>
              </a:extLst>
            </p:cNvPr>
            <p:cNvSpPr/>
            <p:nvPr/>
          </p:nvSpPr>
          <p:spPr>
            <a:xfrm>
              <a:off x="531393" y="5432079"/>
              <a:ext cx="6056633" cy="2193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600F2DE-5BB6-447C-AA40-758AE3AE2882}"/>
              </a:ext>
            </a:extLst>
          </p:cNvPr>
          <p:cNvSpPr txBox="1"/>
          <p:nvPr/>
        </p:nvSpPr>
        <p:spPr>
          <a:xfrm>
            <a:off x="526815" y="5141859"/>
            <a:ext cx="6367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Group 3</a:t>
            </a:r>
          </a:p>
          <a:p>
            <a:r>
              <a:rPr lang="zh-CN" altLang="en-US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刘琳靖 王菲 杨雅雪 李欣宜 郭可欣 林一婧 徐缘 周裔商 魏俊宇 韩笑 王欢 宁若汐 李祎哲 张郁竹 潘紫檀 姜玟志</a:t>
            </a:r>
          </a:p>
        </p:txBody>
      </p:sp>
    </p:spTree>
    <p:extLst>
      <p:ext uri="{BB962C8B-B14F-4D97-AF65-F5344CB8AC3E}">
        <p14:creationId xmlns:p14="http://schemas.microsoft.com/office/powerpoint/2010/main" val="1013896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2810883-0D93-4A4C-817F-47A7B4745D07}"/>
              </a:ext>
            </a:extLst>
          </p:cNvPr>
          <p:cNvSpPr/>
          <p:nvPr/>
        </p:nvSpPr>
        <p:spPr>
          <a:xfrm>
            <a:off x="293913" y="335224"/>
            <a:ext cx="9731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汉密尔顿</a:t>
            </a:r>
            <a:r>
              <a:rPr lang="zh-CN" altLang="en-US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：“波普就是</a:t>
            </a:r>
            <a:r>
              <a:rPr lang="en-US" altLang="zh-CN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……  </a:t>
            </a:r>
            <a:endParaRPr lang="zh-CN" altLang="en-US" sz="60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EE16C2-93A4-426E-842D-4F4AE3B1A2A7}"/>
              </a:ext>
            </a:extLst>
          </p:cNvPr>
          <p:cNvSpPr/>
          <p:nvPr/>
        </p:nvSpPr>
        <p:spPr>
          <a:xfrm>
            <a:off x="-789220" y="604157"/>
            <a:ext cx="3891645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9600" b="1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4</a:t>
            </a:r>
            <a:endParaRPr lang="zh-CN" altLang="en-US" sz="49600" b="1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31F219-FE32-41B3-8111-DC15579F9479}"/>
              </a:ext>
            </a:extLst>
          </p:cNvPr>
          <p:cNvSpPr/>
          <p:nvPr/>
        </p:nvSpPr>
        <p:spPr>
          <a:xfrm>
            <a:off x="2065562" y="1517466"/>
            <a:ext cx="13797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8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廉价的</a:t>
            </a:r>
            <a:endParaRPr lang="zh-CN" altLang="en-US" sz="88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D94CC2-69CA-41A0-8A84-7F396C357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439" y="1604420"/>
            <a:ext cx="5868305" cy="468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8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2810883-0D93-4A4C-817F-47A7B4745D07}"/>
              </a:ext>
            </a:extLst>
          </p:cNvPr>
          <p:cNvSpPr/>
          <p:nvPr/>
        </p:nvSpPr>
        <p:spPr>
          <a:xfrm>
            <a:off x="293913" y="335224"/>
            <a:ext cx="9731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汉密尔顿</a:t>
            </a:r>
            <a:r>
              <a:rPr lang="zh-CN" altLang="en-US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：“波普就是</a:t>
            </a:r>
            <a:r>
              <a:rPr lang="en-US" altLang="zh-CN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……  </a:t>
            </a:r>
            <a:endParaRPr lang="zh-CN" altLang="en-US" sz="60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EE16C2-93A4-426E-842D-4F4AE3B1A2A7}"/>
              </a:ext>
            </a:extLst>
          </p:cNvPr>
          <p:cNvSpPr/>
          <p:nvPr/>
        </p:nvSpPr>
        <p:spPr>
          <a:xfrm>
            <a:off x="-789220" y="604157"/>
            <a:ext cx="3891645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9600" b="1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5</a:t>
            </a:r>
            <a:endParaRPr lang="zh-CN" altLang="en-US" sz="49600" b="1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31F219-FE32-41B3-8111-DC15579F9479}"/>
              </a:ext>
            </a:extLst>
          </p:cNvPr>
          <p:cNvSpPr/>
          <p:nvPr/>
        </p:nvSpPr>
        <p:spPr>
          <a:xfrm>
            <a:off x="2065562" y="1517466"/>
            <a:ext cx="137976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8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批量生产</a:t>
            </a:r>
            <a:endParaRPr lang="zh-CN" altLang="en-US" sz="88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12A50F-CE43-4770-86F0-1142BE138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297" y="1731380"/>
            <a:ext cx="6763791" cy="40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00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2810883-0D93-4A4C-817F-47A7B4745D07}"/>
              </a:ext>
            </a:extLst>
          </p:cNvPr>
          <p:cNvSpPr/>
          <p:nvPr/>
        </p:nvSpPr>
        <p:spPr>
          <a:xfrm>
            <a:off x="293913" y="335224"/>
            <a:ext cx="9731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汉密尔顿</a:t>
            </a:r>
            <a:r>
              <a:rPr lang="zh-CN" altLang="en-US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：“波普就是</a:t>
            </a:r>
            <a:r>
              <a:rPr lang="en-US" altLang="zh-CN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……  </a:t>
            </a:r>
            <a:endParaRPr lang="zh-CN" altLang="en-US" sz="60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EE16C2-93A4-426E-842D-4F4AE3B1A2A7}"/>
              </a:ext>
            </a:extLst>
          </p:cNvPr>
          <p:cNvSpPr/>
          <p:nvPr/>
        </p:nvSpPr>
        <p:spPr>
          <a:xfrm>
            <a:off x="-789220" y="604157"/>
            <a:ext cx="3891645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9600" b="1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6</a:t>
            </a:r>
            <a:endParaRPr lang="zh-CN" altLang="en-US" sz="49600" b="1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31F219-FE32-41B3-8111-DC15579F9479}"/>
              </a:ext>
            </a:extLst>
          </p:cNvPr>
          <p:cNvSpPr/>
          <p:nvPr/>
        </p:nvSpPr>
        <p:spPr>
          <a:xfrm>
            <a:off x="2065562" y="1517466"/>
            <a:ext cx="13797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8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年轻的</a:t>
            </a:r>
            <a:endParaRPr lang="zh-CN" altLang="en-US" sz="88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3BE21E-EF0A-49A1-BEAE-8A777A067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215" y="1743978"/>
            <a:ext cx="4589362" cy="460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08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2810883-0D93-4A4C-817F-47A7B4745D07}"/>
              </a:ext>
            </a:extLst>
          </p:cNvPr>
          <p:cNvSpPr/>
          <p:nvPr/>
        </p:nvSpPr>
        <p:spPr>
          <a:xfrm>
            <a:off x="293913" y="335224"/>
            <a:ext cx="9731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汉密尔顿</a:t>
            </a:r>
            <a:r>
              <a:rPr lang="zh-CN" altLang="en-US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：“波普就是</a:t>
            </a:r>
            <a:r>
              <a:rPr lang="en-US" altLang="zh-CN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……  </a:t>
            </a:r>
            <a:endParaRPr lang="zh-CN" altLang="en-US" sz="60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EE16C2-93A4-426E-842D-4F4AE3B1A2A7}"/>
              </a:ext>
            </a:extLst>
          </p:cNvPr>
          <p:cNvSpPr/>
          <p:nvPr/>
        </p:nvSpPr>
        <p:spPr>
          <a:xfrm>
            <a:off x="-789220" y="604157"/>
            <a:ext cx="3891645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9600" b="1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7</a:t>
            </a:r>
            <a:endParaRPr lang="zh-CN" altLang="en-US" sz="49600" b="1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31F219-FE32-41B3-8111-DC15579F9479}"/>
              </a:ext>
            </a:extLst>
          </p:cNvPr>
          <p:cNvSpPr/>
          <p:nvPr/>
        </p:nvSpPr>
        <p:spPr>
          <a:xfrm>
            <a:off x="2065562" y="1517466"/>
            <a:ext cx="137976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8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诙谐风趣</a:t>
            </a:r>
            <a:endParaRPr lang="zh-CN" altLang="en-US" sz="88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D1F3D0-AC1D-4C39-A0BD-EDA6C6A0B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80" y="1517466"/>
            <a:ext cx="3634040" cy="484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35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2810883-0D93-4A4C-817F-47A7B4745D07}"/>
              </a:ext>
            </a:extLst>
          </p:cNvPr>
          <p:cNvSpPr/>
          <p:nvPr/>
        </p:nvSpPr>
        <p:spPr>
          <a:xfrm>
            <a:off x="293913" y="335224"/>
            <a:ext cx="9731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汉密尔顿</a:t>
            </a:r>
            <a:r>
              <a:rPr lang="zh-CN" altLang="en-US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：“波普就是</a:t>
            </a:r>
            <a:r>
              <a:rPr lang="en-US" altLang="zh-CN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……  </a:t>
            </a:r>
            <a:endParaRPr lang="zh-CN" altLang="en-US" sz="60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EE16C2-93A4-426E-842D-4F4AE3B1A2A7}"/>
              </a:ext>
            </a:extLst>
          </p:cNvPr>
          <p:cNvSpPr/>
          <p:nvPr/>
        </p:nvSpPr>
        <p:spPr>
          <a:xfrm>
            <a:off x="-789220" y="604157"/>
            <a:ext cx="3891645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9600" b="1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8</a:t>
            </a:r>
            <a:endParaRPr lang="zh-CN" altLang="en-US" sz="49600" b="1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31F219-FE32-41B3-8111-DC15579F9479}"/>
              </a:ext>
            </a:extLst>
          </p:cNvPr>
          <p:cNvSpPr/>
          <p:nvPr/>
        </p:nvSpPr>
        <p:spPr>
          <a:xfrm>
            <a:off x="2065562" y="1517466"/>
            <a:ext cx="13797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8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性感的</a:t>
            </a:r>
            <a:endParaRPr lang="zh-CN" altLang="en-US" sz="88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22AAC6-D332-47E9-A267-6B54741FF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45" y="1622191"/>
            <a:ext cx="4730937" cy="473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1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2810883-0D93-4A4C-817F-47A7B4745D07}"/>
              </a:ext>
            </a:extLst>
          </p:cNvPr>
          <p:cNvSpPr/>
          <p:nvPr/>
        </p:nvSpPr>
        <p:spPr>
          <a:xfrm>
            <a:off x="293913" y="335224"/>
            <a:ext cx="9731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汉密尔顿</a:t>
            </a:r>
            <a:r>
              <a:rPr lang="zh-CN" altLang="en-US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：“波普就是</a:t>
            </a:r>
            <a:r>
              <a:rPr lang="en-US" altLang="zh-CN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……  </a:t>
            </a:r>
            <a:endParaRPr lang="zh-CN" altLang="en-US" sz="60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EE16C2-93A4-426E-842D-4F4AE3B1A2A7}"/>
              </a:ext>
            </a:extLst>
          </p:cNvPr>
          <p:cNvSpPr/>
          <p:nvPr/>
        </p:nvSpPr>
        <p:spPr>
          <a:xfrm>
            <a:off x="-789220" y="604157"/>
            <a:ext cx="3891645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9600" b="1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9</a:t>
            </a:r>
            <a:endParaRPr lang="zh-CN" altLang="en-US" sz="49600" b="1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31F219-FE32-41B3-8111-DC15579F9479}"/>
              </a:ext>
            </a:extLst>
          </p:cNvPr>
          <p:cNvSpPr/>
          <p:nvPr/>
        </p:nvSpPr>
        <p:spPr>
          <a:xfrm>
            <a:off x="2065562" y="1517466"/>
            <a:ext cx="13797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8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恶搞的</a:t>
            </a:r>
            <a:endParaRPr lang="zh-CN" altLang="en-US" sz="88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F38B36-55A2-4E68-AF45-A8205CB36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936" y="1517466"/>
            <a:ext cx="6983392" cy="493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19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2810883-0D93-4A4C-817F-47A7B4745D07}"/>
              </a:ext>
            </a:extLst>
          </p:cNvPr>
          <p:cNvSpPr/>
          <p:nvPr/>
        </p:nvSpPr>
        <p:spPr>
          <a:xfrm>
            <a:off x="293913" y="335224"/>
            <a:ext cx="9731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汉密尔顿</a:t>
            </a:r>
            <a:r>
              <a:rPr lang="zh-CN" altLang="en-US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：“波普就是</a:t>
            </a:r>
            <a:r>
              <a:rPr lang="en-US" altLang="zh-CN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……  </a:t>
            </a:r>
            <a:endParaRPr lang="zh-CN" altLang="en-US" sz="60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EE16C2-93A4-426E-842D-4F4AE3B1A2A7}"/>
              </a:ext>
            </a:extLst>
          </p:cNvPr>
          <p:cNvSpPr/>
          <p:nvPr/>
        </p:nvSpPr>
        <p:spPr>
          <a:xfrm>
            <a:off x="-789222" y="604157"/>
            <a:ext cx="9312735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96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10</a:t>
            </a:r>
            <a:endParaRPr lang="zh-CN" altLang="en-US" sz="496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31F219-FE32-41B3-8111-DC15579F9479}"/>
              </a:ext>
            </a:extLst>
          </p:cNvPr>
          <p:cNvSpPr/>
          <p:nvPr/>
        </p:nvSpPr>
        <p:spPr>
          <a:xfrm>
            <a:off x="2065562" y="1517466"/>
            <a:ext cx="137976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8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魅惑人的</a:t>
            </a:r>
            <a:endParaRPr lang="zh-CN" altLang="en-US" sz="88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154E05-7682-4E40-B413-BEFEF5BF9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592" y="1830725"/>
            <a:ext cx="4258647" cy="425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70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2810883-0D93-4A4C-817F-47A7B4745D07}"/>
              </a:ext>
            </a:extLst>
          </p:cNvPr>
          <p:cNvSpPr/>
          <p:nvPr/>
        </p:nvSpPr>
        <p:spPr>
          <a:xfrm>
            <a:off x="293913" y="335224"/>
            <a:ext cx="9731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汉密尔顿</a:t>
            </a:r>
            <a:r>
              <a:rPr lang="zh-CN" altLang="en-US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：“波普就是</a:t>
            </a:r>
            <a:r>
              <a:rPr lang="en-US" altLang="zh-CN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……  </a:t>
            </a:r>
            <a:endParaRPr lang="zh-CN" altLang="en-US" sz="60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EE16C2-93A4-426E-842D-4F4AE3B1A2A7}"/>
              </a:ext>
            </a:extLst>
          </p:cNvPr>
          <p:cNvSpPr/>
          <p:nvPr/>
        </p:nvSpPr>
        <p:spPr>
          <a:xfrm>
            <a:off x="-789222" y="604157"/>
            <a:ext cx="9312735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96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11</a:t>
            </a:r>
            <a:endParaRPr lang="zh-CN" altLang="en-US" sz="496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31F219-FE32-41B3-8111-DC15579F9479}"/>
              </a:ext>
            </a:extLst>
          </p:cNvPr>
          <p:cNvSpPr/>
          <p:nvPr/>
        </p:nvSpPr>
        <p:spPr>
          <a:xfrm>
            <a:off x="2065562" y="1517466"/>
            <a:ext cx="137976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8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大商业的</a:t>
            </a:r>
            <a:endParaRPr lang="zh-CN" altLang="en-US" sz="88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B1A968-C239-4511-B29F-7EBFDDAE6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27" y="1704387"/>
            <a:ext cx="5889385" cy="39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06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4DAAA20-D3AA-4383-BD34-10FEFEBF5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92"/>
          <a:stretch/>
        </p:blipFill>
        <p:spPr bwMode="auto">
          <a:xfrm>
            <a:off x="0" y="1711876"/>
            <a:ext cx="5317671" cy="514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0FA70A-88AF-41A0-8434-C6ED912B0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71" y="0"/>
            <a:ext cx="6874329" cy="687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26E0EC1-18BB-4A68-9C00-106E0517786B}"/>
              </a:ext>
            </a:extLst>
          </p:cNvPr>
          <p:cNvSpPr txBox="1"/>
          <p:nvPr/>
        </p:nvSpPr>
        <p:spPr>
          <a:xfrm>
            <a:off x="0" y="0"/>
            <a:ext cx="5453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安迪</a:t>
            </a:r>
            <a:r>
              <a:rPr lang="en-US" altLang="zh-CN" sz="60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·</a:t>
            </a:r>
            <a:r>
              <a:rPr lang="zh-CN" altLang="en-US" sz="60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沃霍尔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2F6629-ADF7-4005-9766-763B4D0283EC}"/>
              </a:ext>
            </a:extLst>
          </p:cNvPr>
          <p:cNvSpPr txBox="1"/>
          <p:nvPr/>
        </p:nvSpPr>
        <p:spPr>
          <a:xfrm>
            <a:off x="-1" y="772217"/>
            <a:ext cx="545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Andy Warhol</a:t>
            </a:r>
            <a:endParaRPr lang="zh-CN" altLang="en-US" sz="54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1297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6E0EC1-18BB-4A68-9C00-106E0517786B}"/>
              </a:ext>
            </a:extLst>
          </p:cNvPr>
          <p:cNvSpPr txBox="1"/>
          <p:nvPr/>
        </p:nvSpPr>
        <p:spPr>
          <a:xfrm>
            <a:off x="0" y="0"/>
            <a:ext cx="5453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凯斯</a:t>
            </a:r>
            <a:r>
              <a:rPr lang="en-US" altLang="zh-CN" sz="60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·</a:t>
            </a:r>
            <a:r>
              <a:rPr lang="zh-CN" altLang="en-US" sz="60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哈林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2F6629-ADF7-4005-9766-763B4D0283EC}"/>
              </a:ext>
            </a:extLst>
          </p:cNvPr>
          <p:cNvSpPr txBox="1"/>
          <p:nvPr/>
        </p:nvSpPr>
        <p:spPr>
          <a:xfrm>
            <a:off x="-1" y="772217"/>
            <a:ext cx="545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Keith Haring</a:t>
            </a:r>
            <a:endParaRPr lang="zh-CN" altLang="en-US" sz="54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15F0998-C75D-4E55-8BFF-0FCAA4CCE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946" y="2946437"/>
            <a:ext cx="7156354" cy="391032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93EABC2-987D-4988-9287-7432049B8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235" y="-1"/>
            <a:ext cx="7060766" cy="296311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9E0E3AC-CFE3-4F7B-94BE-EEE86ACDDD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" r="5488"/>
          <a:stretch/>
        </p:blipFill>
        <p:spPr>
          <a:xfrm>
            <a:off x="-32074" y="3802284"/>
            <a:ext cx="5114020" cy="379103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1DFD1E4-E36F-4ABB-8D7C-7179463603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74" y="1633961"/>
            <a:ext cx="5163309" cy="29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26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B12E451-ED7B-4152-B9E7-647A240726FB}"/>
              </a:ext>
            </a:extLst>
          </p:cNvPr>
          <p:cNvSpPr txBox="1"/>
          <p:nvPr/>
        </p:nvSpPr>
        <p:spPr>
          <a:xfrm>
            <a:off x="2867378" y="-433596"/>
            <a:ext cx="6457244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9600" dirty="0">
                <a:ln w="19050">
                  <a:solidFill>
                    <a:schemeClr val="tx1"/>
                  </a:solidFill>
                </a:ln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酷</a:t>
            </a:r>
          </a:p>
        </p:txBody>
      </p:sp>
    </p:spTree>
    <p:extLst>
      <p:ext uri="{BB962C8B-B14F-4D97-AF65-F5344CB8AC3E}">
        <p14:creationId xmlns:p14="http://schemas.microsoft.com/office/powerpoint/2010/main" val="3147019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6E0EC1-18BB-4A68-9C00-106E0517786B}"/>
              </a:ext>
            </a:extLst>
          </p:cNvPr>
          <p:cNvSpPr txBox="1"/>
          <p:nvPr/>
        </p:nvSpPr>
        <p:spPr>
          <a:xfrm>
            <a:off x="0" y="0"/>
            <a:ext cx="5453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凯斯</a:t>
            </a:r>
            <a:r>
              <a:rPr lang="en-US" altLang="zh-CN" sz="60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·</a:t>
            </a:r>
            <a:r>
              <a:rPr lang="zh-CN" altLang="en-US" sz="60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哈林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2F6629-ADF7-4005-9766-763B4D0283EC}"/>
              </a:ext>
            </a:extLst>
          </p:cNvPr>
          <p:cNvSpPr txBox="1"/>
          <p:nvPr/>
        </p:nvSpPr>
        <p:spPr>
          <a:xfrm>
            <a:off x="-1" y="772217"/>
            <a:ext cx="5453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Keith Haring</a:t>
            </a:r>
            <a:endParaRPr lang="zh-CN" altLang="en-US" sz="54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FA447F-9444-461F-952C-4C08798D20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" t="10298" b="10252"/>
          <a:stretch/>
        </p:blipFill>
        <p:spPr>
          <a:xfrm>
            <a:off x="-104169" y="1816504"/>
            <a:ext cx="8275898" cy="50414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E1127B-D381-4C67-B202-91A11E6E0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71" y="0"/>
            <a:ext cx="1863523" cy="18635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FECED1-BF65-42B7-9AE8-D2CFFD5916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2"/>
          <a:stretch/>
        </p:blipFill>
        <p:spPr>
          <a:xfrm>
            <a:off x="8183301" y="0"/>
            <a:ext cx="4008699" cy="6878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60A3D5-F86D-4141-B442-0BE448E5ED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5" t="6126" r="3802"/>
          <a:stretch/>
        </p:blipFill>
        <p:spPr>
          <a:xfrm>
            <a:off x="6489066" y="11430"/>
            <a:ext cx="1694235" cy="18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65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6E0EC1-18BB-4A68-9C00-106E0517786B}"/>
              </a:ext>
            </a:extLst>
          </p:cNvPr>
          <p:cNvSpPr txBox="1"/>
          <p:nvPr/>
        </p:nvSpPr>
        <p:spPr>
          <a:xfrm>
            <a:off x="0" y="0"/>
            <a:ext cx="8102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罗伊</a:t>
            </a:r>
            <a:r>
              <a:rPr lang="en-US" altLang="zh-CN" sz="60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·</a:t>
            </a:r>
            <a:r>
              <a:rPr lang="zh-CN" altLang="en-US" sz="60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里奇特斯坦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2F6629-ADF7-4005-9766-763B4D0283EC}"/>
              </a:ext>
            </a:extLst>
          </p:cNvPr>
          <p:cNvSpPr txBox="1"/>
          <p:nvPr/>
        </p:nvSpPr>
        <p:spPr>
          <a:xfrm>
            <a:off x="-1" y="772217"/>
            <a:ext cx="6354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Roy Lichtenstein</a:t>
            </a:r>
            <a:endParaRPr lang="zh-CN" altLang="en-US" sz="54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DB6E56-87C0-474A-9CE2-737A6BF9F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763876"/>
            <a:ext cx="6354501" cy="50941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0E067A-6862-4762-B050-ABF119890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00" y="0"/>
            <a:ext cx="5837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26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6E0EC1-18BB-4A68-9C00-106E0517786B}"/>
              </a:ext>
            </a:extLst>
          </p:cNvPr>
          <p:cNvSpPr txBox="1"/>
          <p:nvPr/>
        </p:nvSpPr>
        <p:spPr>
          <a:xfrm>
            <a:off x="0" y="0"/>
            <a:ext cx="8102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詹姆斯</a:t>
            </a:r>
            <a:r>
              <a:rPr lang="en-US" altLang="zh-CN" sz="60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·</a:t>
            </a:r>
            <a:r>
              <a:rPr lang="zh-CN" altLang="en-US" sz="60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罗森圭斯特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52F6629-ADF7-4005-9766-763B4D0283EC}"/>
              </a:ext>
            </a:extLst>
          </p:cNvPr>
          <p:cNvSpPr txBox="1"/>
          <p:nvPr/>
        </p:nvSpPr>
        <p:spPr>
          <a:xfrm>
            <a:off x="-2" y="772217"/>
            <a:ext cx="7048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James Rosenquist</a:t>
            </a:r>
            <a:endParaRPr lang="zh-CN" altLang="en-US" sz="54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0DFDD2-9FFF-47BA-B03D-A11778C70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2" y="1944426"/>
            <a:ext cx="7158477" cy="49135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53F0AE-E54C-43F7-9762-0B359FF83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275" y="4913574"/>
            <a:ext cx="5038725" cy="19444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87DEEE-FC2C-4BD7-98E9-88D3FB07A0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5"/>
          <a:stretch/>
        </p:blipFill>
        <p:spPr>
          <a:xfrm>
            <a:off x="7153275" y="0"/>
            <a:ext cx="5038725" cy="49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14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8E86C70-E842-4230-88CD-8066B997FA66}"/>
              </a:ext>
            </a:extLst>
          </p:cNvPr>
          <p:cNvSpPr/>
          <p:nvPr/>
        </p:nvSpPr>
        <p:spPr>
          <a:xfrm>
            <a:off x="200638" y="232320"/>
            <a:ext cx="66479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3600" kern="1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现实主义画家威廉·楚门·霍桑</a:t>
            </a:r>
            <a:endParaRPr lang="zh-CN" altLang="zh-CN" sz="3600" kern="1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0AD587-2DDD-4C94-8EB8-92C5C5005B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3248" y="878651"/>
            <a:ext cx="4009390" cy="54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240C17-F9CE-43EB-BF5E-5E9B08E54F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4440" y="878651"/>
            <a:ext cx="4791895" cy="5476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8931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8E86C70-E842-4230-88CD-8066B997FA66}"/>
              </a:ext>
            </a:extLst>
          </p:cNvPr>
          <p:cNvSpPr/>
          <p:nvPr/>
        </p:nvSpPr>
        <p:spPr>
          <a:xfrm>
            <a:off x="162607" y="254015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3600" kern="1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达达主义奠基人雷曼</a:t>
            </a:r>
            <a:endParaRPr lang="zh-CN" altLang="zh-CN" sz="3600" kern="1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7334C6-B932-4574-8260-C29803CE0C8D}"/>
              </a:ext>
            </a:extLst>
          </p:cNvPr>
          <p:cNvPicPr/>
          <p:nvPr/>
        </p:nvPicPr>
        <p:blipFill rotWithShape="1">
          <a:blip r:embed="rId2"/>
          <a:srcRect l="18546" t="21325" r="37519" b="16017"/>
          <a:stretch/>
        </p:blipFill>
        <p:spPr>
          <a:xfrm>
            <a:off x="279721" y="900346"/>
            <a:ext cx="6896582" cy="553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80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8E86C70-E842-4230-88CD-8066B997FA66}"/>
              </a:ext>
            </a:extLst>
          </p:cNvPr>
          <p:cNvSpPr/>
          <p:nvPr/>
        </p:nvSpPr>
        <p:spPr>
          <a:xfrm>
            <a:off x="23149" y="46300"/>
            <a:ext cx="5109091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9600" kern="1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再度审视</a:t>
            </a:r>
            <a:endParaRPr lang="en-US" altLang="zh-CN" sz="9600" kern="1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9600" kern="1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波普艺术</a:t>
            </a:r>
            <a:endParaRPr lang="zh-CN" altLang="zh-CN" sz="9600" kern="1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A75330-3657-4FFD-9709-8C6103F4CFEB}"/>
              </a:ext>
            </a:extLst>
          </p:cNvPr>
          <p:cNvSpPr/>
          <p:nvPr/>
        </p:nvSpPr>
        <p:spPr>
          <a:xfrm>
            <a:off x="31265" y="2875135"/>
            <a:ext cx="44726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72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72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anose="02020603050405020304" pitchFamily="18" charset="0"/>
              </a:rPr>
              <a:t>先锋理论</a:t>
            </a:r>
            <a:endParaRPr lang="zh-CN" altLang="zh-CN" sz="7200" kern="1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0FF16F-5D84-4CE2-982F-15BC921D109C}"/>
              </a:ext>
            </a:extLst>
          </p:cNvPr>
          <p:cNvSpPr/>
          <p:nvPr/>
        </p:nvSpPr>
        <p:spPr>
          <a:xfrm>
            <a:off x="54015" y="4069773"/>
            <a:ext cx="44726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72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72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anose="02020603050405020304" pitchFamily="18" charset="0"/>
              </a:rPr>
              <a:t>消费主义</a:t>
            </a:r>
            <a:endParaRPr lang="zh-CN" altLang="zh-CN" sz="7200" kern="1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489447-7042-427F-BE9C-0F393D6489EE}"/>
              </a:ext>
            </a:extLst>
          </p:cNvPr>
          <p:cNvSpPr/>
          <p:nvPr/>
        </p:nvSpPr>
        <p:spPr>
          <a:xfrm>
            <a:off x="54015" y="5321958"/>
            <a:ext cx="44726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72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72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anose="02020603050405020304" pitchFamily="18" charset="0"/>
              </a:rPr>
              <a:t>物质财富</a:t>
            </a:r>
            <a:endParaRPr lang="zh-CN" altLang="zh-CN" sz="7200" kern="1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19576E8-062A-4C2B-B1BD-F3B9D7F1704D}"/>
              </a:ext>
            </a:extLst>
          </p:cNvPr>
          <p:cNvSpPr/>
          <p:nvPr/>
        </p:nvSpPr>
        <p:spPr>
          <a:xfrm>
            <a:off x="5089358" y="1740487"/>
            <a:ext cx="35493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72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72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anose="02020603050405020304" pitchFamily="18" charset="0"/>
              </a:rPr>
              <a:t>反理性</a:t>
            </a:r>
            <a:endParaRPr lang="zh-CN" altLang="zh-CN" sz="7200" kern="1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6FCDEA-45C4-4526-BBA6-B7C9F8E42C65}"/>
              </a:ext>
            </a:extLst>
          </p:cNvPr>
          <p:cNvSpPr/>
          <p:nvPr/>
        </p:nvSpPr>
        <p:spPr>
          <a:xfrm>
            <a:off x="5091977" y="4124198"/>
            <a:ext cx="44726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72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72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anose="02020603050405020304" pitchFamily="18" charset="0"/>
              </a:rPr>
              <a:t>大众文化</a:t>
            </a:r>
            <a:endParaRPr lang="zh-CN" altLang="zh-CN" sz="7200" kern="1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9CF0AA-D678-494A-BB62-FF2AAD6F8B3D}"/>
              </a:ext>
            </a:extLst>
          </p:cNvPr>
          <p:cNvSpPr/>
          <p:nvPr/>
        </p:nvSpPr>
        <p:spPr>
          <a:xfrm>
            <a:off x="5089358" y="607921"/>
            <a:ext cx="44726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72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72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anose="02020603050405020304" pitchFamily="18" charset="0"/>
              </a:rPr>
              <a:t>感官刺激</a:t>
            </a:r>
            <a:endParaRPr lang="zh-CN" altLang="zh-CN" sz="7200" kern="1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296F43-5DF3-4A6C-A630-62FF431B6D56}"/>
              </a:ext>
            </a:extLst>
          </p:cNvPr>
          <p:cNvSpPr/>
          <p:nvPr/>
        </p:nvSpPr>
        <p:spPr>
          <a:xfrm>
            <a:off x="5112109" y="2923869"/>
            <a:ext cx="44726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72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72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anose="02020603050405020304" pitchFamily="18" charset="0"/>
              </a:rPr>
              <a:t>流行文化</a:t>
            </a:r>
            <a:endParaRPr lang="zh-CN" altLang="zh-CN" sz="7200" kern="1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9A6324B-EBAF-4D2D-BCA4-D0C784D7E8B2}"/>
              </a:ext>
            </a:extLst>
          </p:cNvPr>
          <p:cNvSpPr/>
          <p:nvPr/>
        </p:nvSpPr>
        <p:spPr>
          <a:xfrm>
            <a:off x="5089358" y="5339273"/>
            <a:ext cx="26260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72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72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anose="02020603050405020304" pitchFamily="18" charset="0"/>
              </a:rPr>
              <a:t>欲望</a:t>
            </a:r>
            <a:endParaRPr lang="zh-CN" altLang="zh-CN" sz="7200" kern="1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A4D24C7-0E75-425A-9459-6BC0F2D7076C}"/>
              </a:ext>
            </a:extLst>
          </p:cNvPr>
          <p:cNvSpPr/>
          <p:nvPr/>
        </p:nvSpPr>
        <p:spPr>
          <a:xfrm>
            <a:off x="9604940" y="75190"/>
            <a:ext cx="2400657" cy="6758413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72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anose="02020603050405020304" pitchFamily="18" charset="0"/>
              </a:rPr>
              <a:t>#</a:t>
            </a:r>
            <a:r>
              <a:rPr lang="zh-CN" altLang="en-US" sz="72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anose="02020603050405020304" pitchFamily="18" charset="0"/>
              </a:rPr>
              <a:t>在未来每个人都能出名</a:t>
            </a:r>
            <a:r>
              <a:rPr lang="en-US" altLang="zh-CN" sz="72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anose="02020603050405020304" pitchFamily="18" charset="0"/>
              </a:rPr>
              <a:t>15</a:t>
            </a:r>
            <a:r>
              <a:rPr lang="zh-CN" altLang="en-US" sz="72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anose="02020603050405020304" pitchFamily="18" charset="0"/>
              </a:rPr>
              <a:t>分钟</a:t>
            </a:r>
            <a:endParaRPr lang="zh-CN" altLang="zh-CN" sz="7200" kern="1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198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93ACAEBC-B912-4CE9-A40B-92644D12AD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486137" y="1738115"/>
            <a:ext cx="7690313" cy="5235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C92303D-D952-4DAF-B83C-81F84FBE82B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04130" y="-280422"/>
            <a:ext cx="5187870" cy="778783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3E18394-2FFE-4D8E-A530-DB9538DF3980}"/>
              </a:ext>
            </a:extLst>
          </p:cNvPr>
          <p:cNvSpPr/>
          <p:nvPr/>
        </p:nvSpPr>
        <p:spPr>
          <a:xfrm>
            <a:off x="0" y="74187"/>
            <a:ext cx="51090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9600" kern="1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装置艺术</a:t>
            </a:r>
            <a:endParaRPr lang="zh-CN" altLang="zh-CN" sz="9600" kern="1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78A4590-EDD9-41EE-90F3-63725959B8BD}"/>
              </a:ext>
            </a:extLst>
          </p:cNvPr>
          <p:cNvSpPr/>
          <p:nvPr/>
        </p:nvSpPr>
        <p:spPr>
          <a:xfrm>
            <a:off x="69900" y="1338005"/>
            <a:ext cx="6236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kern="100" dirty="0" err="1">
                <a:solidFill>
                  <a:srgbClr val="FFFF00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Claes</a:t>
            </a:r>
            <a:r>
              <a:rPr lang="en-US" altLang="zh-CN" sz="2000" b="1" kern="100" dirty="0">
                <a:solidFill>
                  <a:srgbClr val="FFFF00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 Oldenburg</a:t>
            </a:r>
            <a:r>
              <a:rPr lang="zh-CN" altLang="zh-CN" sz="2000" b="1" kern="100" dirty="0">
                <a:solidFill>
                  <a:srgbClr val="FFFF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和他的妻子</a:t>
            </a:r>
            <a:r>
              <a:rPr lang="en-US" altLang="zh-CN" sz="2000" b="1" kern="100" dirty="0" err="1">
                <a:solidFill>
                  <a:srgbClr val="FFFF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Coosje</a:t>
            </a:r>
            <a:r>
              <a:rPr lang="en-US" altLang="zh-CN" sz="2000" b="1" kern="100" dirty="0">
                <a:solidFill>
                  <a:srgbClr val="FFFF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 van </a:t>
            </a:r>
            <a:r>
              <a:rPr lang="en-US" altLang="zh-CN" sz="2000" b="1" kern="100" dirty="0" err="1">
                <a:solidFill>
                  <a:srgbClr val="FFFF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Bruggen</a:t>
            </a:r>
            <a:endParaRPr lang="zh-CN" altLang="en-US" sz="2000" b="1" kern="100" dirty="0">
              <a:solidFill>
                <a:srgbClr val="FFFF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167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33E18394-2FFE-4D8E-A530-DB9538DF3980}"/>
              </a:ext>
            </a:extLst>
          </p:cNvPr>
          <p:cNvSpPr/>
          <p:nvPr/>
        </p:nvSpPr>
        <p:spPr>
          <a:xfrm>
            <a:off x="0" y="168455"/>
            <a:ext cx="51090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9600" kern="1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装置艺术</a:t>
            </a:r>
            <a:endParaRPr lang="zh-CN" altLang="zh-CN" sz="9600" kern="1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BEC16D-B7C4-4AB6-9767-65D0C4CB97D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89018" y="2018335"/>
            <a:ext cx="6845808" cy="4839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36968A-A29A-4E53-AA6C-B84214BF605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5930" y="2006760"/>
            <a:ext cx="7514208" cy="49647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EB9B2B2-6A60-4117-BC32-C01C28CEA03B}"/>
              </a:ext>
            </a:extLst>
          </p:cNvPr>
          <p:cNvSpPr/>
          <p:nvPr/>
        </p:nvSpPr>
        <p:spPr>
          <a:xfrm>
            <a:off x="68820" y="1478115"/>
            <a:ext cx="299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b="1" kern="100" dirty="0">
                <a:solidFill>
                  <a:srgbClr val="FFFF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杰夫·昆斯（</a:t>
            </a:r>
            <a:r>
              <a:rPr lang="en-US" altLang="zh-CN" sz="2000" b="1" kern="100" dirty="0">
                <a:solidFill>
                  <a:srgbClr val="FFFF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Jeff Koons</a:t>
            </a:r>
            <a:r>
              <a:rPr lang="zh-CN" altLang="zh-CN" sz="2000" b="1" kern="100" dirty="0">
                <a:solidFill>
                  <a:srgbClr val="FFFF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869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33E18394-2FFE-4D8E-A530-DB9538DF3980}"/>
              </a:ext>
            </a:extLst>
          </p:cNvPr>
          <p:cNvSpPr/>
          <p:nvPr/>
        </p:nvSpPr>
        <p:spPr>
          <a:xfrm>
            <a:off x="125229" y="214753"/>
            <a:ext cx="63401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9600" kern="1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蒸汽波艺术</a:t>
            </a:r>
            <a:endParaRPr lang="zh-CN" altLang="zh-CN" sz="9600" kern="1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889F5C-3DF2-440B-A908-ABD7ADC5DFF7}"/>
              </a:ext>
            </a:extLst>
          </p:cNvPr>
          <p:cNvSpPr/>
          <p:nvPr/>
        </p:nvSpPr>
        <p:spPr>
          <a:xfrm>
            <a:off x="3684984" y="768750"/>
            <a:ext cx="50417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60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Vapor wave</a:t>
            </a:r>
            <a:endParaRPr lang="zh-CN" altLang="zh-CN" sz="6000" kern="1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547098C7-6534-4F3C-871E-234AEC3984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86" y="1916489"/>
            <a:ext cx="47625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2C57B9B7-55E7-4FDB-841B-1780D049D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023" y="1916489"/>
            <a:ext cx="6443744" cy="362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18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33E18394-2FFE-4D8E-A530-DB9538DF3980}"/>
              </a:ext>
            </a:extLst>
          </p:cNvPr>
          <p:cNvSpPr/>
          <p:nvPr/>
        </p:nvSpPr>
        <p:spPr>
          <a:xfrm>
            <a:off x="125232" y="214753"/>
            <a:ext cx="63401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9600" kern="1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孟菲斯风格</a:t>
            </a:r>
            <a:endParaRPr lang="zh-CN" altLang="zh-CN" sz="9600" kern="1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889F5C-3DF2-440B-A908-ABD7ADC5DFF7}"/>
              </a:ext>
            </a:extLst>
          </p:cNvPr>
          <p:cNvSpPr/>
          <p:nvPr/>
        </p:nvSpPr>
        <p:spPr>
          <a:xfrm>
            <a:off x="4052270" y="768750"/>
            <a:ext cx="38924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60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Memphis</a:t>
            </a:r>
            <a:endParaRPr lang="zh-CN" altLang="zh-CN" sz="6000" kern="1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查看源图像">
            <a:extLst>
              <a:ext uri="{FF2B5EF4-FFF2-40B4-BE49-F238E27FC236}">
                <a16:creationId xmlns:a16="http://schemas.microsoft.com/office/drawing/2014/main" id="{F1BE6EDA-94E4-43BE-ACBE-42AADDB29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710" y="1784413"/>
            <a:ext cx="7097010" cy="393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查看源图像">
            <a:extLst>
              <a:ext uri="{FF2B5EF4-FFF2-40B4-BE49-F238E27FC236}">
                <a16:creationId xmlns:a16="http://schemas.microsoft.com/office/drawing/2014/main" id="{BEA34FAE-E8F4-43C2-AFEF-8964A30CC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97" y="1784413"/>
            <a:ext cx="4304837" cy="43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77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B12E451-ED7B-4152-B9E7-647A240726FB}"/>
              </a:ext>
            </a:extLst>
          </p:cNvPr>
          <p:cNvSpPr txBox="1"/>
          <p:nvPr/>
        </p:nvSpPr>
        <p:spPr>
          <a:xfrm>
            <a:off x="2867378" y="-433596"/>
            <a:ext cx="6457244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9600" dirty="0">
                <a:ln w="19050">
                  <a:solidFill>
                    <a:schemeClr val="tx1"/>
                  </a:solidFill>
                </a:ln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02AE77-658C-4A05-B2FD-D5C9E2BBB7DE}"/>
              </a:ext>
            </a:extLst>
          </p:cNvPr>
          <p:cNvSpPr txBox="1"/>
          <p:nvPr/>
        </p:nvSpPr>
        <p:spPr>
          <a:xfrm>
            <a:off x="130628" y="-140268"/>
            <a:ext cx="1240971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欧美</a:t>
            </a:r>
            <a:endParaRPr lang="en-US" altLang="zh-CN" sz="115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  <a:p>
            <a:r>
              <a:rPr lang="zh-CN" altLang="en-US" sz="115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潮流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4C9588-63FD-4424-9E44-4D400D3780A7}"/>
              </a:ext>
            </a:extLst>
          </p:cNvPr>
          <p:cNvSpPr txBox="1"/>
          <p:nvPr/>
        </p:nvSpPr>
        <p:spPr>
          <a:xfrm>
            <a:off x="1626407" y="-140268"/>
            <a:ext cx="1240971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视觉冲击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9286D2-AB02-4832-B11A-DCE78C52B29D}"/>
              </a:ext>
            </a:extLst>
          </p:cNvPr>
          <p:cNvSpPr txBox="1"/>
          <p:nvPr/>
        </p:nvSpPr>
        <p:spPr>
          <a:xfrm>
            <a:off x="8963379" y="-156597"/>
            <a:ext cx="327760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5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极致的感官体验</a:t>
            </a:r>
            <a:r>
              <a:rPr lang="en-US" altLang="zh-CN" sz="115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.</a:t>
            </a:r>
            <a:endParaRPr lang="zh-CN" altLang="en-US" sz="115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6053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33E18394-2FFE-4D8E-A530-DB9538DF3980}"/>
              </a:ext>
            </a:extLst>
          </p:cNvPr>
          <p:cNvSpPr/>
          <p:nvPr/>
        </p:nvSpPr>
        <p:spPr>
          <a:xfrm>
            <a:off x="28073" y="181941"/>
            <a:ext cx="95718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9600" kern="1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故障风</a:t>
            </a:r>
            <a:r>
              <a:rPr lang="en-US" altLang="zh-CN" sz="9600" kern="1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//</a:t>
            </a:r>
            <a:r>
              <a:rPr lang="zh-CN" altLang="en-US" sz="9600" kern="1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赛博朋克</a:t>
            </a:r>
            <a:endParaRPr lang="zh-CN" altLang="zh-CN" sz="9600" kern="1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889F5C-3DF2-440B-A908-ABD7ADC5DFF7}"/>
              </a:ext>
            </a:extLst>
          </p:cNvPr>
          <p:cNvSpPr/>
          <p:nvPr/>
        </p:nvSpPr>
        <p:spPr>
          <a:xfrm>
            <a:off x="7276211" y="735938"/>
            <a:ext cx="46474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60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Cyberpunk</a:t>
            </a:r>
            <a:endParaRPr lang="zh-CN" altLang="zh-CN" sz="6000" kern="1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 descr="查看源图像">
            <a:extLst>
              <a:ext uri="{FF2B5EF4-FFF2-40B4-BE49-F238E27FC236}">
                <a16:creationId xmlns:a16="http://schemas.microsoft.com/office/drawing/2014/main" id="{02AE1B55-C574-4837-9CB0-0D4214832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09" r="18401"/>
          <a:stretch/>
        </p:blipFill>
        <p:spPr bwMode="auto">
          <a:xfrm>
            <a:off x="268363" y="1751601"/>
            <a:ext cx="3799003" cy="428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查看源图像">
            <a:extLst>
              <a:ext uri="{FF2B5EF4-FFF2-40B4-BE49-F238E27FC236}">
                <a16:creationId xmlns:a16="http://schemas.microsoft.com/office/drawing/2014/main" id="{4CA95317-ABB3-4AA2-8894-8A2DD50D5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645" y="1751601"/>
            <a:ext cx="6928701" cy="389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011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C945305-303E-4645-8C78-F5E0AF6BFCA7}"/>
              </a:ext>
            </a:extLst>
          </p:cNvPr>
          <p:cNvSpPr/>
          <p:nvPr/>
        </p:nvSpPr>
        <p:spPr>
          <a:xfrm>
            <a:off x="270731" y="25651"/>
            <a:ext cx="3134191" cy="36317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15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当代</a:t>
            </a:r>
            <a:endParaRPr lang="en-US" altLang="zh-CN" sz="11500" kern="1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en-US" sz="11500" kern="1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波普</a:t>
            </a:r>
            <a:endParaRPr lang="zh-CN" altLang="zh-CN" sz="11500" kern="1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CDD2A2-0AA1-4E0A-B2E4-624AFBBDFD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257128" y="3657414"/>
            <a:ext cx="5648446" cy="363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9C2A85-1CC7-41B1-B513-E10FB8C9B39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61986" y="-1"/>
            <a:ext cx="4120587" cy="7314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波普艺术">
            <a:extLst>
              <a:ext uri="{FF2B5EF4-FFF2-40B4-BE49-F238E27FC236}">
                <a16:creationId xmlns:a16="http://schemas.microsoft.com/office/drawing/2014/main" id="{634D3349-9B5A-46AA-9FA5-5086BF4B175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8"/>
          <a:stretch/>
        </p:blipFill>
        <p:spPr>
          <a:xfrm>
            <a:off x="4391318" y="2759820"/>
            <a:ext cx="3661574" cy="548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4E4CF37-5757-4980-A4AF-024FCC899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130" y="0"/>
            <a:ext cx="4395762" cy="27598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B137D3-A964-47E7-945F-16F6044660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1" t="18591" r="24440" b="61552"/>
          <a:stretch/>
        </p:blipFill>
        <p:spPr>
          <a:xfrm>
            <a:off x="3657131" y="2759820"/>
            <a:ext cx="734188" cy="89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60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D0EFFD-8770-4A92-8F76-A13549267085}"/>
              </a:ext>
            </a:extLst>
          </p:cNvPr>
          <p:cNvSpPr txBox="1"/>
          <p:nvPr/>
        </p:nvSpPr>
        <p:spPr>
          <a:xfrm>
            <a:off x="608673" y="2628253"/>
            <a:ext cx="428354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Carpet</a:t>
            </a:r>
          </a:p>
          <a:p>
            <a:r>
              <a:rPr lang="en-US" altLang="zh-CN" sz="8800" b="1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Diem</a:t>
            </a:r>
            <a:endParaRPr lang="zh-CN" altLang="en-US" sz="8800" b="1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7EE1EEE-0E8B-4E28-8F93-C84FD5DE1AB2}"/>
              </a:ext>
            </a:extLst>
          </p:cNvPr>
          <p:cNvGrpSpPr/>
          <p:nvPr/>
        </p:nvGrpSpPr>
        <p:grpSpPr>
          <a:xfrm rot="3586747">
            <a:off x="3758734" y="416523"/>
            <a:ext cx="9549634" cy="9120891"/>
            <a:chOff x="6843877" y="-662795"/>
            <a:chExt cx="7557777" cy="7557777"/>
          </a:xfrm>
        </p:grpSpPr>
        <p:pic>
          <p:nvPicPr>
            <p:cNvPr id="4098" name="Picture 2" descr="查看源图像">
              <a:extLst>
                <a:ext uri="{FF2B5EF4-FFF2-40B4-BE49-F238E27FC236}">
                  <a16:creationId xmlns:a16="http://schemas.microsoft.com/office/drawing/2014/main" id="{6A56FC87-3BDB-41D0-B66F-CBD142AF8E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10000" r="90000">
                          <a14:backgroundMark x1="45400" y1="200" x2="46100" y2="200"/>
                          <a14:backgroundMark x1="54100" y1="200" x2="51900" y2="0"/>
                          <a14:backgroundMark x1="44700" y1="400" x2="49200" y2="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404282">
              <a:off x="6843877" y="-662795"/>
              <a:ext cx="7557777" cy="7557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E9FEC598-EDAE-41FD-A461-A149BFF4E8C7}"/>
                </a:ext>
              </a:extLst>
            </p:cNvPr>
            <p:cNvSpPr txBox="1"/>
            <p:nvPr/>
          </p:nvSpPr>
          <p:spPr>
            <a:xfrm rot="19190716">
              <a:off x="8441727" y="650862"/>
              <a:ext cx="1677409" cy="11986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800" b="1" dirty="0">
                  <a:ln w="15875">
                    <a:noFill/>
                  </a:ln>
                  <a:solidFill>
                    <a:srgbClr val="FFFF00"/>
                  </a:solidFill>
                  <a:latin typeface="Gill Sans Ultra Bold Condensed" panose="020B0A06020104020203" pitchFamily="34" charset="0"/>
                  <a:ea typeface="方正兰亭粗黑简体" panose="02000000000000000000" pitchFamily="2" charset="-122"/>
                </a:rPr>
                <a:t>POP</a:t>
              </a:r>
              <a:endParaRPr lang="zh-CN" altLang="en-US" sz="8800" b="1" dirty="0">
                <a:ln w="15875">
                  <a:noFill/>
                </a:ln>
                <a:solidFill>
                  <a:srgbClr val="FFFF00"/>
                </a:solidFill>
                <a:latin typeface="Gill Sans Ultra Bold Condensed" panose="020B0A06020104020203" pitchFamily="34" charset="0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B086B31-6693-43F3-875C-844121C20B3E}"/>
              </a:ext>
            </a:extLst>
          </p:cNvPr>
          <p:cNvSpPr txBox="1"/>
          <p:nvPr/>
        </p:nvSpPr>
        <p:spPr>
          <a:xfrm>
            <a:off x="608674" y="1004335"/>
            <a:ext cx="67991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波普艺术就像我们生活中各处商店可见的洛丽波，随时随地提醒我们去暂时打破冰冷的、现实的常规，去品尝一支棒棒糖，抓紧时间享受极致的感官体验</a:t>
            </a:r>
            <a:r>
              <a:rPr lang="en-US" altLang="zh-CN" sz="28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——</a:t>
            </a:r>
            <a:endParaRPr lang="zh-CN" altLang="en-US" sz="28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EADC4A-B332-40DD-9A44-D93272F83EFA}"/>
              </a:ext>
            </a:extLst>
          </p:cNvPr>
          <p:cNvSpPr/>
          <p:nvPr/>
        </p:nvSpPr>
        <p:spPr>
          <a:xfrm>
            <a:off x="608673" y="5182798"/>
            <a:ext cx="43396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人生苦短，及时行乐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85772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B12E451-ED7B-4152-B9E7-647A240726FB}"/>
              </a:ext>
            </a:extLst>
          </p:cNvPr>
          <p:cNvSpPr txBox="1"/>
          <p:nvPr/>
        </p:nvSpPr>
        <p:spPr>
          <a:xfrm>
            <a:off x="92598" y="0"/>
            <a:ext cx="97917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ln w="19050">
                  <a:solidFill>
                    <a:schemeClr val="tx1"/>
                  </a:solidFill>
                </a:ln>
                <a:solidFill>
                  <a:srgbClr val="FFFF00"/>
                </a:solidFill>
                <a:latin typeface="Berlin" pitchFamily="50" charset="0"/>
                <a:ea typeface="方正兰亭粗黑简体" panose="02000000000000000000" pitchFamily="2" charset="-122"/>
              </a:rPr>
              <a:t>POP</a:t>
            </a:r>
            <a:r>
              <a:rPr lang="en-US" altLang="zh-CN" sz="13800" b="1" dirty="0">
                <a:ln w="19050">
                  <a:solidFill>
                    <a:schemeClr val="tx1"/>
                  </a:solidFill>
                </a:ln>
                <a:solidFill>
                  <a:srgbClr val="FF0066"/>
                </a:solidFill>
                <a:latin typeface="Berlin" pitchFamily="50" charset="0"/>
                <a:ea typeface="方正兰亭粗黑简体" panose="02000000000000000000" pitchFamily="2" charset="-122"/>
              </a:rPr>
              <a:t>ULAR</a:t>
            </a:r>
            <a:endParaRPr lang="zh-CN" altLang="en-US" sz="13800" b="1" dirty="0">
              <a:ln w="19050">
                <a:solidFill>
                  <a:schemeClr val="tx1"/>
                </a:solidFill>
              </a:ln>
              <a:solidFill>
                <a:srgbClr val="FF0066"/>
              </a:solidFill>
              <a:latin typeface="Berlin" pitchFamily="50" charset="0"/>
              <a:ea typeface="方正兰亭粗黑简体" panose="020000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EB99B4-66BE-4626-BC26-ECFEDF4ED88D}"/>
              </a:ext>
            </a:extLst>
          </p:cNvPr>
          <p:cNvSpPr txBox="1"/>
          <p:nvPr/>
        </p:nvSpPr>
        <p:spPr>
          <a:xfrm>
            <a:off x="92598" y="1609251"/>
            <a:ext cx="934316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ln w="19050">
                  <a:solidFill>
                    <a:schemeClr val="tx1"/>
                  </a:solidFill>
                </a:ln>
                <a:solidFill>
                  <a:srgbClr val="FF0066"/>
                </a:solidFill>
                <a:latin typeface="Berlin" pitchFamily="50" charset="0"/>
                <a:ea typeface="方正兰亭粗黑简体" panose="02000000000000000000" pitchFamily="2" charset="-122"/>
              </a:rPr>
              <a:t>LOLLY</a:t>
            </a:r>
            <a:r>
              <a:rPr lang="en-US" altLang="zh-CN" sz="13800" b="1" dirty="0">
                <a:ln w="19050">
                  <a:solidFill>
                    <a:schemeClr val="tx1"/>
                  </a:solidFill>
                </a:ln>
                <a:solidFill>
                  <a:srgbClr val="FFFF00"/>
                </a:solidFill>
                <a:latin typeface="Berlin" pitchFamily="50" charset="0"/>
                <a:ea typeface="方正兰亭粗黑简体" panose="02000000000000000000" pitchFamily="2" charset="-122"/>
              </a:rPr>
              <a:t>POP</a:t>
            </a:r>
            <a:endParaRPr lang="zh-CN" altLang="en-US" sz="13800" b="1" dirty="0">
              <a:ln w="19050">
                <a:solidFill>
                  <a:schemeClr val="tx1"/>
                </a:solidFill>
              </a:ln>
              <a:solidFill>
                <a:srgbClr val="FFFF00"/>
              </a:solidFill>
              <a:latin typeface="Berlin" pitchFamily="50" charset="0"/>
              <a:ea typeface="方正兰亭粗黑简体" panose="020000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DE96F4-7040-4B70-B705-9B1D85B217E1}"/>
              </a:ext>
            </a:extLst>
          </p:cNvPr>
          <p:cNvSpPr txBox="1"/>
          <p:nvPr/>
        </p:nvSpPr>
        <p:spPr>
          <a:xfrm>
            <a:off x="8477755" y="662717"/>
            <a:ext cx="1730829" cy="120032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n w="12700">
                  <a:solidFill>
                    <a:schemeClr val="tx1"/>
                  </a:solidFill>
                </a:ln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大众的 </a:t>
            </a:r>
            <a:endParaRPr lang="en-US" altLang="zh-CN" sz="3600" b="1" dirty="0">
              <a:ln w="12700">
                <a:solidFill>
                  <a:schemeClr val="tx1"/>
                </a:solidFill>
              </a:ln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  <a:p>
            <a:r>
              <a:rPr lang="zh-CN" altLang="en-US" sz="3600" b="1" dirty="0">
                <a:ln w="12700">
                  <a:solidFill>
                    <a:schemeClr val="tx1"/>
                  </a:solidFill>
                </a:ln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流行的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A73ACD-14A3-4B4B-9059-799832DB51D5}"/>
              </a:ext>
            </a:extLst>
          </p:cNvPr>
          <p:cNvSpPr txBox="1"/>
          <p:nvPr/>
        </p:nvSpPr>
        <p:spPr>
          <a:xfrm>
            <a:off x="8981176" y="2347913"/>
            <a:ext cx="1730829" cy="120032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n w="12700">
                  <a:solidFill>
                    <a:schemeClr val="tx1"/>
                  </a:solidFill>
                </a:ln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洛丽波</a:t>
            </a:r>
            <a:endParaRPr lang="en-US" altLang="zh-CN" sz="3600" b="1" dirty="0">
              <a:ln w="12700">
                <a:solidFill>
                  <a:schemeClr val="tx1"/>
                </a:solidFill>
              </a:ln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  <a:p>
            <a:r>
              <a:rPr lang="zh-CN" altLang="en-US" sz="3600" b="1" dirty="0">
                <a:ln w="12700">
                  <a:solidFill>
                    <a:schemeClr val="tx1"/>
                  </a:solidFill>
                </a:ln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棒棒糖</a:t>
            </a:r>
          </a:p>
        </p:txBody>
      </p:sp>
    </p:spTree>
    <p:extLst>
      <p:ext uri="{BB962C8B-B14F-4D97-AF65-F5344CB8AC3E}">
        <p14:creationId xmlns:p14="http://schemas.microsoft.com/office/powerpoint/2010/main" val="3222058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F4D4B97-EC21-4DC2-8EF3-EB933AF7BD03}"/>
              </a:ext>
            </a:extLst>
          </p:cNvPr>
          <p:cNvSpPr txBox="1"/>
          <p:nvPr/>
        </p:nvSpPr>
        <p:spPr>
          <a:xfrm>
            <a:off x="868837" y="828288"/>
            <a:ext cx="1045432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b="1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20</a:t>
            </a:r>
            <a:r>
              <a:rPr lang="en-US" altLang="zh-CN" sz="8000" b="1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century</a:t>
            </a:r>
            <a:r>
              <a:rPr lang="en-US" altLang="zh-CN" sz="16600" b="1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</a:t>
            </a:r>
          </a:p>
          <a:p>
            <a:r>
              <a:rPr lang="en-US" altLang="zh-CN" sz="16600" b="1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50</a:t>
            </a:r>
            <a:r>
              <a:rPr lang="en-US" altLang="zh-CN" sz="8000" b="1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s</a:t>
            </a:r>
            <a:endParaRPr lang="zh-CN" altLang="en-US" sz="16600" b="1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986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9B0669B-4065-4149-A7B6-ADF056708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59" y="0"/>
            <a:ext cx="7445829" cy="684971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E2035AC-7713-4ABD-B975-72CEDDAAF09A}"/>
              </a:ext>
            </a:extLst>
          </p:cNvPr>
          <p:cNvSpPr/>
          <p:nvPr/>
        </p:nvSpPr>
        <p:spPr>
          <a:xfrm>
            <a:off x="7543799" y="395578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4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理查德·汉密尔顿</a:t>
            </a:r>
            <a:endParaRPr lang="zh-CN" altLang="en-US" sz="40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61C2AA7-11F1-4232-85BB-8CE3896E39AA}"/>
              </a:ext>
            </a:extLst>
          </p:cNvPr>
          <p:cNvSpPr/>
          <p:nvPr/>
        </p:nvSpPr>
        <p:spPr>
          <a:xfrm>
            <a:off x="7543799" y="891193"/>
            <a:ext cx="336368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《</a:t>
            </a:r>
          </a:p>
          <a:p>
            <a:r>
              <a:rPr lang="zh-CN" altLang="zh-CN" sz="32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究竟是什么使今日家庭如此不同、如此吸引人呢？</a:t>
            </a:r>
            <a:endParaRPr lang="en-US" altLang="zh-CN" sz="32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Arial" panose="020B0604020202020204" pitchFamily="34" charset="0"/>
            </a:endParaRPr>
          </a:p>
          <a:p>
            <a:r>
              <a:rPr lang="en-US" altLang="zh-CN" sz="32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》</a:t>
            </a:r>
          </a:p>
          <a:p>
            <a:r>
              <a:rPr lang="en-US" altLang="zh-CN" sz="32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Just what is it that makes today's homes so different, so appealing?</a:t>
            </a:r>
            <a:endParaRPr lang="zh-CN" altLang="en-US" sz="32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4490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2810883-0D93-4A4C-817F-47A7B4745D07}"/>
              </a:ext>
            </a:extLst>
          </p:cNvPr>
          <p:cNvSpPr/>
          <p:nvPr/>
        </p:nvSpPr>
        <p:spPr>
          <a:xfrm>
            <a:off x="293913" y="335224"/>
            <a:ext cx="9731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汉密尔顿</a:t>
            </a:r>
            <a:r>
              <a:rPr lang="zh-CN" altLang="en-US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：“波普就是</a:t>
            </a:r>
            <a:r>
              <a:rPr lang="en-US" altLang="zh-CN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……  </a:t>
            </a:r>
            <a:endParaRPr lang="zh-CN" altLang="en-US" sz="60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EE16C2-93A4-426E-842D-4F4AE3B1A2A7}"/>
              </a:ext>
            </a:extLst>
          </p:cNvPr>
          <p:cNvSpPr/>
          <p:nvPr/>
        </p:nvSpPr>
        <p:spPr>
          <a:xfrm>
            <a:off x="-576946" y="604157"/>
            <a:ext cx="3891645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96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1</a:t>
            </a:r>
            <a:endParaRPr lang="zh-CN" altLang="en-US" sz="496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31F219-FE32-41B3-8111-DC15579F9479}"/>
              </a:ext>
            </a:extLst>
          </p:cNvPr>
          <p:cNvSpPr/>
          <p:nvPr/>
        </p:nvSpPr>
        <p:spPr>
          <a:xfrm>
            <a:off x="2065562" y="1517466"/>
            <a:ext cx="13797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8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流行的</a:t>
            </a:r>
            <a:endParaRPr lang="zh-CN" altLang="en-US" sz="88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F69421-0C93-425B-8E16-66694604D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27" y="1350887"/>
            <a:ext cx="5190498" cy="521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88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2810883-0D93-4A4C-817F-47A7B4745D07}"/>
              </a:ext>
            </a:extLst>
          </p:cNvPr>
          <p:cNvSpPr/>
          <p:nvPr/>
        </p:nvSpPr>
        <p:spPr>
          <a:xfrm>
            <a:off x="293913" y="335224"/>
            <a:ext cx="9731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汉密尔顿</a:t>
            </a:r>
            <a:r>
              <a:rPr lang="zh-CN" altLang="en-US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：“波普就是</a:t>
            </a:r>
            <a:r>
              <a:rPr lang="en-US" altLang="zh-CN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……  </a:t>
            </a:r>
            <a:endParaRPr lang="zh-CN" altLang="en-US" sz="60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EE16C2-93A4-426E-842D-4F4AE3B1A2A7}"/>
              </a:ext>
            </a:extLst>
          </p:cNvPr>
          <p:cNvSpPr/>
          <p:nvPr/>
        </p:nvSpPr>
        <p:spPr>
          <a:xfrm>
            <a:off x="-789219" y="604157"/>
            <a:ext cx="3891645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9600" b="1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2</a:t>
            </a:r>
            <a:endParaRPr lang="zh-CN" altLang="en-US" sz="49600" b="1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31F219-FE32-41B3-8111-DC15579F9479}"/>
              </a:ext>
            </a:extLst>
          </p:cNvPr>
          <p:cNvSpPr/>
          <p:nvPr/>
        </p:nvSpPr>
        <p:spPr>
          <a:xfrm>
            <a:off x="2065562" y="1517466"/>
            <a:ext cx="137976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8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转瞬即逝</a:t>
            </a:r>
            <a:endParaRPr lang="zh-CN" altLang="en-US" sz="88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13C996-3A80-4215-A466-7BBFEC332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83" y="1252599"/>
            <a:ext cx="5023755" cy="538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91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2810883-0D93-4A4C-817F-47A7B4745D07}"/>
              </a:ext>
            </a:extLst>
          </p:cNvPr>
          <p:cNvSpPr/>
          <p:nvPr/>
        </p:nvSpPr>
        <p:spPr>
          <a:xfrm>
            <a:off x="293913" y="335224"/>
            <a:ext cx="9731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汉密尔顿</a:t>
            </a:r>
            <a:r>
              <a:rPr lang="zh-CN" altLang="en-US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：“波普就是</a:t>
            </a:r>
            <a:r>
              <a:rPr lang="en-US" altLang="zh-CN" sz="6000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……  </a:t>
            </a:r>
            <a:endParaRPr lang="zh-CN" altLang="en-US" sz="6000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EE16C2-93A4-426E-842D-4F4AE3B1A2A7}"/>
              </a:ext>
            </a:extLst>
          </p:cNvPr>
          <p:cNvSpPr/>
          <p:nvPr/>
        </p:nvSpPr>
        <p:spPr>
          <a:xfrm>
            <a:off x="-789220" y="604157"/>
            <a:ext cx="3891645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9600" b="1" dirty="0">
                <a:solidFill>
                  <a:srgbClr val="FF006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3</a:t>
            </a:r>
            <a:endParaRPr lang="zh-CN" altLang="en-US" sz="49600" b="1" dirty="0">
              <a:solidFill>
                <a:srgbClr val="FF0066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31F219-FE32-41B3-8111-DC15579F9479}"/>
              </a:ext>
            </a:extLst>
          </p:cNvPr>
          <p:cNvSpPr/>
          <p:nvPr/>
        </p:nvSpPr>
        <p:spPr>
          <a:xfrm>
            <a:off x="2065562" y="1517466"/>
            <a:ext cx="137976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800" dirty="0">
                <a:solidFill>
                  <a:srgbClr val="FFFF0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Arial" panose="020B0604020202020204" pitchFamily="34" charset="0"/>
              </a:rPr>
              <a:t>随意消耗</a:t>
            </a:r>
            <a:endParaRPr lang="zh-CN" altLang="en-US" sz="8800" dirty="0">
              <a:solidFill>
                <a:srgbClr val="FFFF0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D72973-3E54-43B2-995F-19BAFC111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2" y="1697079"/>
            <a:ext cx="7346200" cy="46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81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369</Words>
  <Application>Microsoft Office PowerPoint</Application>
  <PresentationFormat>宽屏</PresentationFormat>
  <Paragraphs>112</Paragraphs>
  <Slides>32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等线</vt:lpstr>
      <vt:lpstr>等线 Light</vt:lpstr>
      <vt:lpstr>方正兰亭粗黑简体</vt:lpstr>
      <vt:lpstr>方正兰亭特黑简体</vt:lpstr>
      <vt:lpstr>黑体</vt:lpstr>
      <vt:lpstr>微软雅黑</vt:lpstr>
      <vt:lpstr>Arial</vt:lpstr>
      <vt:lpstr>Berlin</vt:lpstr>
      <vt:lpstr>Gill Sans Ultra Bold Condensed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岱 猫猫</dc:creator>
  <cp:lastModifiedBy>RGB Lune</cp:lastModifiedBy>
  <cp:revision>86</cp:revision>
  <dcterms:created xsi:type="dcterms:W3CDTF">2020-04-25T02:33:49Z</dcterms:created>
  <dcterms:modified xsi:type="dcterms:W3CDTF">2021-08-26T03:33:36Z</dcterms:modified>
</cp:coreProperties>
</file>